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1371600"/>
            <a:ext cx="121916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10B981"/>
                </a:solidFill>
                <a:latin typeface="Arial"/>
              </a:defRPr>
            </a:pPr>
            <a:r>
              <a:t>AlphaMachine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377440"/>
            <a:ext cx="121916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3B82F6"/>
                </a:solidFill>
                <a:latin typeface="Arial"/>
              </a:defRPr>
            </a:pPr>
            <a:r>
              <a:t>AI-Powered Portfolio Optimization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017520"/>
            <a:ext cx="121916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Arial"/>
              </a:defRPr>
            </a:pPr>
            <a:r>
              <a:t>Adaptive Intelligence for Consistent Alpha Generation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029200"/>
            <a:ext cx="12191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Hannan Nussbaum | Founder &amp; Lead Quantitative Strategist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394960"/>
            <a:ext cx="12191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4A3B8"/>
                </a:solidFill>
                <a:latin typeface="Arial"/>
              </a:defRPr>
            </a:pPr>
            <a:r>
              <a:t>info@alpha-machine.com | alpha-machine.com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Powerful CLI Platform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Complete system administration from the command line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Setup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Server provisioning, config</a:t>
            </a:r>
            <a:br/>
            <a:r>
              <a:t>am setup server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7560" y="16459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Train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1031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Launch AI training jobs</a:t>
            </a:r>
            <a:br/>
            <a:r>
              <a:t>am train run -r daily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6459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Backtest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21031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Run backtests &amp; reports</a:t>
            </a:r>
            <a:br/>
            <a:r>
              <a:t>am backtest run -w 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98280" y="16459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3544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Trade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89719" y="21031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Manage live trading</a:t>
            </a:r>
            <a:br/>
            <a:r>
              <a:t>am live start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34747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3611879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C4899"/>
                </a:solidFill>
                <a:latin typeface="Arial"/>
              </a:defRPr>
            </a:pPr>
            <a:r>
              <a:t>Models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39319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List/sync/upload models</a:t>
            </a:r>
            <a:br/>
            <a:r>
              <a:t>am model list --top 10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337560" y="34747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74720" y="3611879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6B6D4"/>
                </a:solidFill>
                <a:latin typeface="Arial"/>
              </a:defRPr>
            </a:pPr>
            <a:r>
              <a:t>Data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39319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Manage market data feeds</a:t>
            </a:r>
            <a:br/>
            <a:r>
              <a:t>am data update forex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34747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3611879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4CC16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59" y="39319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Remote management, SSH</a:t>
            </a:r>
            <a:br/>
            <a:r>
              <a:t>am server ssh train-1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098280" y="3474720"/>
            <a:ext cx="27432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235440" y="3611879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A855F7"/>
                </a:solidFill>
                <a:latin typeface="Arial"/>
              </a:defRPr>
            </a:pPr>
            <a:r>
              <a:t>Monitor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89719" y="3931920"/>
            <a:ext cx="2560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System health &amp; logs</a:t>
            </a:r>
            <a:br/>
            <a:r>
              <a:t>am monitor status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828800" y="5486400"/>
            <a:ext cx="8534095" cy="731520"/>
          </a:xfrm>
          <a:prstGeom prst="roundRect">
            <a:avLst/>
          </a:prstGeom>
          <a:solidFill>
            <a:srgbClr val="281E3C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011680" y="56692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1F5F9"/>
                </a:solidFill>
                <a:latin typeface="Arial"/>
              </a:defRPr>
            </a:pPr>
            <a:r>
              <a:t>Cross-Platform (Win/Lin/Mac) | Rich Output | Scriptable for CI/CD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Competitive Advantage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0B981"/>
                </a:solidFill>
                <a:latin typeface="Arial"/>
              </a:defRPr>
            </a:pPr>
            <a:r>
              <a:t>What Sets Us Apart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Proprietary AI Engine optimized for financial markets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Adaptive Intelligence for non-stationary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Ensemble Approach with multiple ranked models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Rigorous Out-of-Sample Validation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109728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B82F6"/>
                </a:solidFill>
                <a:latin typeface="Arial"/>
              </a:defRPr>
            </a:pPr>
            <a:r>
              <a:t>Key Differentiators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5544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Fully Automated: End-to-end autonomous trading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API &amp; CLI: Complete system control via REST API and command line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Cross-Platform: Runs on Windows, Linux, and cloud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Multi-Asset Ready: Forex, stocks, ETFs, futures, crypto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Business Model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65760" y="1188720"/>
            <a:ext cx="2743200" cy="22860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Hedge Fund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25603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Launch AI-powered</a:t>
            </a:r>
            <a:br/>
            <a:r>
              <a:t>hedge fund</a:t>
            </a:r>
            <a:br/>
            <a:br/>
            <a:r>
              <a:t>2% + 20%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91840" y="1188720"/>
            <a:ext cx="2743200" cy="22860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2900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Prop Trading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1645920"/>
            <a:ext cx="25603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Partner with prop firms</a:t>
            </a:r>
            <a:br/>
            <a:r>
              <a:t>to trade capital</a:t>
            </a:r>
            <a:br/>
            <a:br/>
            <a:r>
              <a:t>Profit sharing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188720"/>
            <a:ext cx="2743200" cy="22860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Managed Accounts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60" y="1645920"/>
            <a:ext cx="25603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Manage capital for</a:t>
            </a:r>
            <a:br/>
            <a:r>
              <a:t>HNW &amp; family offices</a:t>
            </a:r>
            <a:br/>
            <a:br/>
            <a:r>
              <a:t>Performance fees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0" y="1188720"/>
            <a:ext cx="2743200" cy="22860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8116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White Label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0" y="1645920"/>
            <a:ext cx="25603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License technology</a:t>
            </a:r>
            <a:br/>
            <a:r>
              <a:t>to hedge funds,</a:t>
            </a:r>
            <a:br/>
            <a:r>
              <a:t>investment banks</a:t>
            </a:r>
            <a:br/>
            <a:r>
              <a:t>&amp; institutions</a:t>
            </a:r>
            <a:br/>
            <a:br/>
            <a:r>
              <a:t>Enterprise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84048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4A3B8"/>
                </a:solidFill>
                <a:latin typeface="Arial"/>
              </a:defRPr>
            </a:pPr>
            <a:r>
              <a:t>Target Markets: Institutional investors, prop firms, family offices, HNW individuals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Leadership</a:t>
            </a:r>
          </a:p>
        </p:txBody>
      </p:sp>
      <p:sp>
        <p:nvSpPr>
          <p:cNvPr id="3" name="Oval 2"/>
          <p:cNvSpPr/>
          <p:nvPr/>
        </p:nvSpPr>
        <p:spPr>
          <a:xfrm>
            <a:off x="1371600" y="1371600"/>
            <a:ext cx="2286000" cy="22860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1F5F9"/>
                </a:solidFill>
                <a:latin typeface="Arial"/>
              </a:defRPr>
            </a:pPr>
            <a:r>
              <a:t>HN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1F5F9"/>
                </a:solidFill>
                <a:latin typeface="Arial"/>
              </a:defRPr>
            </a:pPr>
            <a:r>
              <a:t>Hannan Nussbaum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1920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B82F6"/>
                </a:solidFill>
                <a:latin typeface="Arial"/>
              </a:defRPr>
            </a:pPr>
            <a:r>
              <a:t>Founder &amp; Lead Quantitative Strategist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2468880"/>
            <a:ext cx="7315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20+ years experience in software development and financial markets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Financial technologist and AI specialist in machine learning for finance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Chief architect of AlphaMachine's proprietary AI platform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Expert in building fully automated adaptive trading systems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438912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3B82F6"/>
                </a:solidFill>
                <a:latin typeface="Arial"/>
              </a:defRPr>
            </a:pPr>
            <a:r>
              <a:t>linkedin.com/in/hannannussbaum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Strategic Partnership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1097280"/>
            <a:ext cx="6705295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926080" y="128016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1F5F9"/>
                </a:solidFill>
                <a:latin typeface="Arial"/>
              </a:defRPr>
            </a:pPr>
            <a:r>
              <a:t>Google for Startups Cloud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182880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4A3B8"/>
                </a:solidFill>
                <a:latin typeface="Arial"/>
              </a:defRPr>
            </a:pPr>
            <a:r>
              <a:t>Selected participant with access to enterprise resources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926080"/>
            <a:ext cx="3474720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30632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Cloud Credits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383280"/>
            <a:ext cx="329183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Scalable computing for model training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2926080"/>
            <a:ext cx="3474720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30632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Technical Support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59" y="3383280"/>
            <a:ext cx="329183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Google Cloud expertise access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46720" y="2926080"/>
            <a:ext cx="3474720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183880" y="30632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Network Access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60" y="3383280"/>
            <a:ext cx="329183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Startup ecosystem &amp; mentorship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Roadmap &amp; Vision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188720"/>
            <a:ext cx="2743200" cy="21031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9436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Phase 1: Forex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2560320" cy="1554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Live forex trading</a:t>
            </a:r>
            <a:br/>
            <a:r>
              <a:t>Performance validation</a:t>
            </a:r>
            <a:br/>
            <a:r>
              <a:t>28 currency pairs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37560" y="1188720"/>
            <a:ext cx="2743200" cy="21031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7472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Phase 2: Equities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1645920"/>
            <a:ext cx="2560320" cy="1554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Stock markets</a:t>
            </a:r>
            <a:br/>
            <a:r>
              <a:t>Index ETFs</a:t>
            </a:r>
            <a:br/>
            <a:r>
              <a:t>Sector rotation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188720"/>
            <a:ext cx="2743200" cy="21031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Phase 3: Futures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59" y="1645920"/>
            <a:ext cx="2560320" cy="1554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Commodities</a:t>
            </a:r>
            <a:br/>
            <a:r>
              <a:t>Crypto assets</a:t>
            </a:r>
            <a:br/>
            <a:r>
              <a:t>24/7 markets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098280" y="1188720"/>
            <a:ext cx="2743200" cy="21031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0" y="13258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Phase 4: Fund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89719" y="1645920"/>
            <a:ext cx="2560320" cy="1554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Launch hedge fund</a:t>
            </a:r>
            <a:br/>
            <a:r>
              <a:t>Multi-strategy</a:t>
            </a:r>
            <a:br/>
            <a:r>
              <a:t>Institutional AUM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3657600"/>
            <a:ext cx="10362895" cy="914400"/>
          </a:xfrm>
          <a:prstGeom prst="roundRect">
            <a:avLst/>
          </a:prstGeom>
          <a:solidFill>
            <a:srgbClr val="281E3C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38404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1F5F9"/>
                </a:solidFill>
                <a:latin typeface="Arial"/>
              </a:defRPr>
            </a:pPr>
            <a:r>
              <a:t>Architecture Ready: Our system already supports multiple asset classes - forex is the proving ground before expanding to equities, futures, and crypto markets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7315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1F5F9"/>
                </a:solidFill>
                <a:latin typeface="Arial"/>
              </a:defRPr>
            </a:pPr>
            <a:r>
              <a:t>Join the AI Investment Revolution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55448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Arial"/>
              </a:defRPr>
            </a:pPr>
            <a:r>
              <a:t>Democratizing access to sophisticated AI investment strategies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28600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423160" y="242316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Get Started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7440" y="274320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Schedule a consultation</a:t>
            </a:r>
            <a:br/>
            <a:br/>
            <a:r>
              <a:t>info@alpha-machine.com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48095" y="228600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385255" y="242316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Learn More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39535" y="274320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Explore our technology</a:t>
            </a:r>
            <a:br/>
            <a:br/>
            <a:r>
              <a:t>alpha-machine.com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572000"/>
            <a:ext cx="121916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1F5F9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5120640"/>
            <a:ext cx="121916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4A3B8"/>
                </a:solidFill>
                <a:latin typeface="Arial"/>
              </a:defRPr>
            </a:pPr>
            <a:r>
              <a:t>Hannan Nussbaum | Founder &amp; Lead Quantitative Strategist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The $100+ Trillion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Traditional portfolio management is failing to adapt to modern market complexity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743200" cy="20116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Growing AUM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2560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Global assets exceed $100T with increasing demand for algorithmic solutions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7560" y="1645920"/>
            <a:ext cx="2743200" cy="20116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Underperformance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103120"/>
            <a:ext cx="2560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80%+ of active managers fail to beat benchmarks over 10+ years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645920"/>
            <a:ext cx="2743200" cy="20116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AI Adoption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2103120"/>
            <a:ext cx="2560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AI in fintech projected to reach $61B by 2030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98280" y="1645920"/>
            <a:ext cx="2743200" cy="20116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3544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Non-Stationary Markets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89719" y="2103120"/>
            <a:ext cx="25603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Regime changes and evolving dynamics require adaptive solutions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The Portfolio Optimization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5486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600">
                <a:solidFill>
                  <a:srgbClr val="F1F5F9"/>
                </a:solidFill>
                <a:latin typeface="Arial"/>
              </a:defRPr>
            </a:pPr>
            <a:r>
              <a:t>• Dynamic Markets: Traditional models fail to adapt to shifting market regimes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600">
                <a:solidFill>
                  <a:srgbClr val="F1F5F9"/>
                </a:solidFill>
                <a:latin typeface="Arial"/>
              </a:defRPr>
            </a:pPr>
            <a:r>
              <a:t>• Non-Stationary Nature: Statistical properties change over time - distributions evolve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600">
                <a:solidFill>
                  <a:srgbClr val="F1F5F9"/>
                </a:solidFill>
                <a:latin typeface="Arial"/>
              </a:defRPr>
            </a:pPr>
            <a:r>
              <a:t>• Complex Optimization: Balancing returns, risk, and transaction costs simultaneously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600">
                <a:solidFill>
                  <a:srgbClr val="F1F5F9"/>
                </a:solidFill>
                <a:latin typeface="Arial"/>
              </a:defRPr>
            </a:pPr>
            <a:r>
              <a:t>• Information Overload: Markets generate vast data humans cannot process effectively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1188720"/>
            <a:ext cx="5303520" cy="2560320"/>
          </a:xfrm>
          <a:prstGeom prst="roundRect">
            <a:avLst/>
          </a:prstGeom>
          <a:solidFill>
            <a:srgbClr val="281E3C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583680" y="137160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0B981"/>
                </a:solidFill>
                <a:latin typeface="Arial"/>
              </a:defRPr>
            </a:pPr>
            <a:r>
              <a:t>Why Traditional Approaches Fail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1828800"/>
            <a:ext cx="49377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1F5F9"/>
                </a:solidFill>
                <a:latin typeface="Arial"/>
              </a:defRPr>
            </a:pPr>
            <a:r>
              <a:t>Mean-variance optimization assumes static distributions. Factor models miss regime changes. Human traders suffer from cognitive biases.</a:t>
            </a:r>
            <a:br/>
            <a:br/>
            <a:r>
              <a:t>Markets are NON-STATIONARY - requiring systems that learn and adapt continuously.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Our Solution: Adaptive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Fully automated portfolio optimization that learns and adapts to changing market conditions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645920"/>
            <a:ext cx="22860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783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Analyze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10312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Market conditions</a:t>
            </a:r>
            <a:br/>
            <a:r>
              <a:t>&amp; opportunities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21945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10B981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0" y="1645920"/>
            <a:ext cx="22860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94760" y="1783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Decide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39" y="210312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AI-driven portfolio</a:t>
            </a:r>
            <a:br/>
            <a:r>
              <a:t>decisions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21945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10B981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1645920"/>
            <a:ext cx="22860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60" y="1783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Execute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210312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Automated trade</a:t>
            </a:r>
            <a:br/>
            <a:r>
              <a:t>execution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0" y="21945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10B981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44000" y="1645920"/>
            <a:ext cx="2286000" cy="164592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281160" y="1783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Learn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0" y="210312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Continuous</a:t>
            </a:r>
            <a:br/>
            <a:r>
              <a:t>improvement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" y="3840480"/>
            <a:ext cx="10362895" cy="1097280"/>
          </a:xfrm>
          <a:prstGeom prst="roundRect">
            <a:avLst/>
          </a:prstGeom>
          <a:solidFill>
            <a:srgbClr val="281E3C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97280" y="402336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1F5F9"/>
                </a:solidFill>
                <a:latin typeface="Arial"/>
              </a:defRPr>
            </a:pPr>
            <a:r>
              <a:t>Key Insight: Unlike supervised learning, RL agents learn optimal strategies through trial and error, discovering patterns and adapting to market dynamics that are not apparent to human traders.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Technology &amp; Architecture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1887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94360" y="13258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AI Engine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Advanced machine learning</a:t>
            </a:r>
            <a:br/>
            <a:r>
              <a:t>Multiple model strategies</a:t>
            </a:r>
            <a:br/>
            <a:r>
              <a:t>Continuous improvement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97680" y="11887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34840" y="13258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Feature Engineering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16459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100,000+ Features</a:t>
            </a:r>
            <a:br/>
            <a:r>
              <a:t>RSI, MACD, Bollinger</a:t>
            </a:r>
            <a:br/>
            <a:r>
              <a:t>Momentum, Volatility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38160" y="11887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75320" y="13258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Infrastructure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16459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Google Cloud Platform</a:t>
            </a:r>
            <a:br/>
            <a:r>
              <a:t>Oracle Database</a:t>
            </a:r>
            <a:br/>
            <a:r>
              <a:t>Real-time APIs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4320" y="3291840"/>
            <a:ext cx="3749039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1479" y="342900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Backtesting Engine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3749039"/>
            <a:ext cx="356615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Event-driven backtesting with realistic costs and slippage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06240" y="3291840"/>
            <a:ext cx="3749039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43400" y="342900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C4899"/>
                </a:solidFill>
                <a:latin typeface="Arial"/>
              </a:defRPr>
            </a:pPr>
            <a:r>
              <a:t>Execution Layer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79" y="3749039"/>
            <a:ext cx="356615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Institutional-grade API integration with brokers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8160" y="3291840"/>
            <a:ext cx="3749039" cy="13716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75320" y="342900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6B6D4"/>
                </a:solidFill>
                <a:latin typeface="Arial"/>
              </a:defRPr>
            </a:pPr>
            <a:r>
              <a:t>API &amp; CLI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3749039"/>
            <a:ext cx="356615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Full system control via REST API and command 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Continuous Learning Pipeline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A systematic process ensuring adaptive performance in non-stationary markets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7432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1. Update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25603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Download fresh market</a:t>
            </a:r>
            <a:br/>
            <a:r>
              <a:t>data from feeds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7560" y="1645920"/>
            <a:ext cx="27432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2. Train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103120"/>
            <a:ext cx="25603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Develop new AI models</a:t>
            </a:r>
            <a:br/>
            <a:r>
              <a:t>with optimization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645920"/>
            <a:ext cx="27432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3. Test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2103120"/>
            <a:ext cx="25603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Out-of-sample</a:t>
            </a:r>
            <a:br/>
            <a:r>
              <a:t>backtesting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98280" y="1645920"/>
            <a:ext cx="27432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235440" y="178308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4. Trade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89719" y="2103120"/>
            <a:ext cx="25603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Deploy top ensemble</a:t>
            </a:r>
            <a:br/>
            <a:r>
              <a:t>models by KPIs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Proven Performance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Phase 1: Live forex trading results with Oanda (multi-asset expansion planned)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1645920"/>
            <a:ext cx="2743200" cy="1645920"/>
          </a:xfrm>
          <a:prstGeom prst="roundRect">
            <a:avLst/>
          </a:prstGeom>
          <a:solidFill>
            <a:srgbClr val="14283C"/>
          </a:solidFill>
          <a:ln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0B981"/>
                </a:solidFill>
                <a:latin typeface="Arial"/>
              </a:defRPr>
            </a:pPr>
            <a:r>
              <a:t>~3%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1F5F9"/>
                </a:solidFill>
                <a:latin typeface="Arial"/>
              </a:defRPr>
            </a:pPr>
            <a:r>
              <a:t>Monthly Returns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517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Arial"/>
              </a:defRPr>
            </a:pPr>
            <a:r>
              <a:t>Consistent performance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1645920"/>
            <a:ext cx="2743200" cy="1645920"/>
          </a:xfrm>
          <a:prstGeom prst="roundRect">
            <a:avLst/>
          </a:prstGeom>
          <a:solidFill>
            <a:srgbClr val="14283C"/>
          </a:solidFill>
          <a:ln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18288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0B981"/>
                </a:solidFill>
                <a:latin typeface="Arial"/>
              </a:defRPr>
            </a:pPr>
            <a:r>
              <a:t>10:1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1F5F9"/>
                </a:solidFill>
                <a:latin typeface="Arial"/>
              </a:defRPr>
            </a:pPr>
            <a:r>
              <a:t>Leverage Ratio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6517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Arial"/>
              </a:defRPr>
            </a:pPr>
            <a:r>
              <a:t>Conservative risk mgmt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38160" y="1645920"/>
            <a:ext cx="2743200" cy="1645920"/>
          </a:xfrm>
          <a:prstGeom prst="roundRect">
            <a:avLst/>
          </a:prstGeom>
          <a:solidFill>
            <a:srgbClr val="14283C"/>
          </a:solidFill>
          <a:ln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138160" y="18288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0B981"/>
                </a:solidFill>
                <a:latin typeface="Arial"/>
              </a:defRPr>
            </a:pPr>
            <a:r>
              <a:t>24/7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60" y="2377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1F5F9"/>
                </a:solidFill>
                <a:latin typeface="Arial"/>
              </a:defRPr>
            </a:pPr>
            <a:r>
              <a:t>Monitoring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8160" y="265176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Arial"/>
              </a:defRPr>
            </a:pPr>
            <a:r>
              <a:t>Continuous adaptation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3657600"/>
            <a:ext cx="2743200" cy="9144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379476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Sharpe Ratio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11480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Tracked &amp; optimized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337560" y="3657600"/>
            <a:ext cx="2743200" cy="9144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74720" y="379476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Max Drawdown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411480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Tracked &amp; optimized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3657600"/>
            <a:ext cx="2743200" cy="9144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379476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Win Rate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59" y="411480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Tracked &amp; optimized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098280" y="3657600"/>
            <a:ext cx="2743200" cy="9144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235440" y="379476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Expectancy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89719" y="411480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Tracked &amp; optimized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Multi-Asset Class Support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One platform, multiple markets - designed for institutional-grade diversification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7830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0B981"/>
                </a:solidFill>
                <a:latin typeface="Arial"/>
              </a:defRPr>
            </a:pPr>
            <a:r>
              <a:t>Forex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28 Currency Pairs</a:t>
            </a:r>
            <a:br/>
            <a:r>
              <a:t>Majors, minors, crosses</a:t>
            </a:r>
            <a:br/>
            <a:r>
              <a:t>Leverage up to 50:1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6459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34840" y="17830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B82F6"/>
                </a:solidFill>
                <a:latin typeface="Arial"/>
              </a:defRPr>
            </a:pPr>
            <a:r>
              <a:t>Stocks &amp; ETFs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21031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US &amp; Global Equities</a:t>
            </a:r>
            <a:br/>
            <a:r>
              <a:t>Individual stocks, Sector ETFs</a:t>
            </a:r>
            <a:br/>
            <a:r>
              <a:t>Fractional shares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38160" y="164592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75320" y="178308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Cryptocurrency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210312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Major Digital Assets</a:t>
            </a:r>
            <a:br/>
            <a:r>
              <a:t>BTC, ETH, SOL</a:t>
            </a:r>
            <a:br/>
            <a:r>
              <a:t>Spot &amp; perps 24/7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65760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379476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Futures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11480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Commodities &amp; Indices</a:t>
            </a:r>
            <a:br/>
            <a:r>
              <a:t>Gold, Oil, Agriculture</a:t>
            </a:r>
            <a:br/>
            <a:r>
              <a:t>Hedging &amp; direction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80" y="365760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34840" y="379476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6B6D4"/>
                </a:solidFill>
                <a:latin typeface="Arial"/>
              </a:defRPr>
            </a:pPr>
            <a:r>
              <a:t>Options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411480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Derivatives Trading</a:t>
            </a:r>
            <a:br/>
            <a:r>
              <a:t>Equity &amp; Index Options</a:t>
            </a:r>
            <a:br/>
            <a:r>
              <a:t>Volatility strategies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138160" y="3657600"/>
            <a:ext cx="3657600" cy="182880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75320" y="3794760"/>
            <a:ext cx="3383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C4899"/>
                </a:solidFill>
                <a:latin typeface="Arial"/>
              </a:defRPr>
            </a:pPr>
            <a:r>
              <a:t>Cross-Asset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4114800"/>
            <a:ext cx="3474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Multi-Strategy Portfolios</a:t>
            </a:r>
            <a:br/>
            <a:r>
              <a:t>Correlation-aware allocation</a:t>
            </a:r>
            <a:br/>
            <a:r>
              <a:t>Risk Parity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7432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1F5F9"/>
                </a:solidFill>
                <a:latin typeface="Arial"/>
              </a:defRPr>
            </a:pPr>
            <a:r>
              <a:t>Enterprise REST API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Arial"/>
              </a:defRPr>
            </a:pPr>
            <a:r>
              <a:t>Full programmatic control over every aspect of the trading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0B981"/>
                </a:solidFill>
                <a:latin typeface="Arial"/>
              </a:defRPr>
            </a:pPr>
            <a:r>
              <a:t>Trading &amp; Portfolio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20240"/>
            <a:ext cx="5029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Query current portfolio allocations and weights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Track historical performance and equity curves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Monitor open positions with real-time P&amp;L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Review complete order history and execution quality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Trigger portfolio rebalancing on demand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Analyze trading costs, spreads, and slippage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4630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B82F6"/>
                </a:solidFill>
                <a:latin typeface="Arial"/>
              </a:defRPr>
            </a:pPr>
            <a:r>
              <a:t>Models &amp; Analytics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920240"/>
            <a:ext cx="5029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Browse and compare trained AI models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Access detailed model performance statistics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Retrieve comprehensive backtest results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Calculate risk metrics (VaR, CVaR, Sharpe)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Generate P&amp;L attribution by instrument/strategy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400">
                <a:solidFill>
                  <a:srgbClr val="F1F5F9"/>
                </a:solidFill>
                <a:latin typeface="Arial"/>
              </a:defRPr>
            </a:pPr>
            <a:r>
              <a:t>• Stream real-time market data and quotes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029200"/>
            <a:ext cx="5029200" cy="10972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516636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5CF6"/>
                </a:solidFill>
                <a:latin typeface="Arial"/>
              </a:defRPr>
            </a:pPr>
            <a:r>
              <a:t>Enterprise Security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548640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JWT authentication, RBAC, API rate limiting, audit logs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5029200"/>
            <a:ext cx="5029200" cy="1097280"/>
          </a:xfrm>
          <a:prstGeom prst="roundRect">
            <a:avLst/>
          </a:prstGeom>
          <a:solidFill>
            <a:srgbClr val="1E293B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37960" y="516636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Arial"/>
              </a:defRPr>
            </a:pPr>
            <a:r>
              <a:t>Seamless Integration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548640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Arial"/>
              </a:defRPr>
            </a:pPr>
            <a:r>
              <a:t>OpenAPI 3.0 spec, webhooks, Python SDK, MT5 EAs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